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9" r:id="rId4"/>
    <p:sldId id="275" r:id="rId5"/>
    <p:sldId id="266" r:id="rId6"/>
    <p:sldId id="283" r:id="rId7"/>
    <p:sldId id="297" r:id="rId8"/>
    <p:sldId id="298" r:id="rId9"/>
    <p:sldId id="303" r:id="rId10"/>
    <p:sldId id="300" r:id="rId11"/>
    <p:sldId id="301" r:id="rId12"/>
    <p:sldId id="299" r:id="rId13"/>
    <p:sldId id="302" r:id="rId14"/>
    <p:sldId id="308" r:id="rId15"/>
    <p:sldId id="309" r:id="rId16"/>
    <p:sldId id="284" r:id="rId17"/>
    <p:sldId id="268" r:id="rId18"/>
    <p:sldId id="286" r:id="rId19"/>
    <p:sldId id="306" r:id="rId20"/>
    <p:sldId id="293" r:id="rId21"/>
    <p:sldId id="307" r:id="rId22"/>
    <p:sldId id="305" r:id="rId23"/>
    <p:sldId id="292" r:id="rId24"/>
    <p:sldId id="289" r:id="rId25"/>
    <p:sldId id="296" r:id="rId26"/>
    <p:sldId id="291" r:id="rId27"/>
    <p:sldId id="30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221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98" y="927620"/>
            <a:ext cx="9572411" cy="5384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3313398" y="1574004"/>
            <a:ext cx="6172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dirty="0">
                <a:solidFill>
                  <a:schemeClr val="bg1"/>
                </a:solidFill>
              </a:rPr>
              <a:t>한걸음</a:t>
            </a:r>
            <a:r>
              <a:rPr lang="ko-KR" altLang="en-US" sz="9600" b="1" dirty="0">
                <a:solidFill>
                  <a:schemeClr val="bg1"/>
                </a:solidFill>
              </a:rPr>
              <a:t> </a:t>
            </a:r>
            <a:endParaRPr lang="en-US" altLang="ko-KR" sz="9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i="1" dirty="0">
                <a:solidFill>
                  <a:schemeClr val="bg1"/>
                </a:solidFill>
              </a:rPr>
              <a:t>STEP WITH US</a:t>
            </a:r>
            <a:endParaRPr lang="ko-KR" altLang="en-US" sz="6600" i="1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2174996" y="2170324"/>
            <a:ext cx="7842006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214C9D7D-F92B-112C-8A60-9DDA1038E67A}"/>
              </a:ext>
            </a:extLst>
          </p:cNvPr>
          <p:cNvSpPr txBox="1"/>
          <p:nvPr/>
        </p:nvSpPr>
        <p:spPr>
          <a:xfrm>
            <a:off x="4755357" y="4431633"/>
            <a:ext cx="332058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 err="1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이정규</a:t>
            </a:r>
            <a:r>
              <a:rPr lang="en-US" sz="2499" dirty="0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, </a:t>
            </a:r>
            <a:r>
              <a:rPr lang="en-US" sz="2499" dirty="0" err="1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김지혜</a:t>
            </a:r>
            <a:r>
              <a:rPr lang="en-US" sz="2499" dirty="0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, </a:t>
            </a:r>
            <a:r>
              <a:rPr lang="en-US" sz="2499" dirty="0" err="1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김현지</a:t>
            </a:r>
            <a:r>
              <a:rPr lang="en-US" sz="2499" dirty="0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, </a:t>
            </a:r>
            <a:r>
              <a:rPr lang="en-US" sz="2499" dirty="0" err="1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엄태훈</a:t>
            </a:r>
            <a:r>
              <a:rPr lang="en-US" sz="2499" dirty="0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, </a:t>
            </a:r>
            <a:r>
              <a:rPr lang="en-US" sz="2499" dirty="0" err="1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이소훈</a:t>
            </a:r>
            <a:r>
              <a:rPr lang="en-US" sz="2499" dirty="0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, </a:t>
            </a:r>
            <a:r>
              <a:rPr lang="en-US" sz="2499" dirty="0" err="1">
                <a:solidFill>
                  <a:schemeClr val="bg2">
                    <a:lumMod val="10000"/>
                  </a:schemeClr>
                </a:solidFill>
                <a:latin typeface="나눔스퀘어 Bold"/>
                <a:ea typeface="TDTD고딕M"/>
              </a:rPr>
              <a:t>최도담</a:t>
            </a:r>
            <a:endParaRPr lang="en-US" sz="2499" dirty="0">
              <a:solidFill>
                <a:schemeClr val="bg2">
                  <a:lumMod val="10000"/>
                </a:schemeClr>
              </a:solidFill>
              <a:latin typeface="나눔스퀘어 Bold"/>
              <a:ea typeface="TDTD고딕M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01065B-9196-1922-B51C-B8613BE4AF69}"/>
              </a:ext>
            </a:extLst>
          </p:cNvPr>
          <p:cNvGrpSpPr/>
          <p:nvPr/>
        </p:nvGrpSpPr>
        <p:grpSpPr>
          <a:xfrm>
            <a:off x="7630192" y="4220882"/>
            <a:ext cx="2480116" cy="1955342"/>
            <a:chOff x="6372924" y="4626517"/>
            <a:chExt cx="2480116" cy="19553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32DE2D-B2E0-452D-E381-2BBA651C2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2140368">
              <a:off x="6372924" y="5971008"/>
              <a:ext cx="310545" cy="6108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D58F8EB-4283-5FD2-8661-F708FAA10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4091931" flipH="1">
              <a:off x="7029146" y="5972756"/>
              <a:ext cx="310545" cy="61085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D15AB5-E913-9636-EE12-109B77BF0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502869">
              <a:off x="7197381" y="5240014"/>
              <a:ext cx="310545" cy="6108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5E654EF-9C3F-4463-C172-D30B02902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3825337" flipH="1">
              <a:off x="7715970" y="5418912"/>
              <a:ext cx="310545" cy="6108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55B7BC-3BCD-E21B-8613-3AF6C4ED4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2140368">
              <a:off x="7915812" y="4626517"/>
              <a:ext cx="310545" cy="6108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9F253D-BC93-9375-35DA-A2BAE3D8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3759312" flipH="1">
              <a:off x="8392342" y="4908060"/>
              <a:ext cx="310545" cy="610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923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펀딩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4B18E-7D6C-5172-02DA-EF74AC504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20" y="1356587"/>
            <a:ext cx="9238513" cy="50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923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펀딩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EF01CF-6291-9BC7-5FB8-4327CA4C3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65" y="1303344"/>
            <a:ext cx="9083432" cy="50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928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기부펀딩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글작성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2" name="녹음 2023-05-01 093455">
            <a:hlinkClick r:id="" action="ppaction://media"/>
            <a:extLst>
              <a:ext uri="{FF2B5EF4-FFF2-40B4-BE49-F238E27FC236}">
                <a16:creationId xmlns:a16="http://schemas.microsoft.com/office/drawing/2014/main" id="{A9D79818-1999-CF65-B534-376CFBC76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4122" y="1303344"/>
            <a:ext cx="5718943" cy="5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923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펀딩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8EA12B-59B8-6B3B-AC4A-CDBB5803D9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47" y="1191210"/>
            <a:ext cx="2701357" cy="548547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574FF32-7384-7E87-1640-D1B14846F3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11" y="1251246"/>
            <a:ext cx="2642227" cy="53653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9681E-8A9F-7F85-CB5E-5B1CA0DAFE7A}"/>
              </a:ext>
            </a:extLst>
          </p:cNvPr>
          <p:cNvSpPr/>
          <p:nvPr/>
        </p:nvSpPr>
        <p:spPr>
          <a:xfrm>
            <a:off x="2770447" y="5302997"/>
            <a:ext cx="2701357" cy="11862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B70971-7041-10A7-B76F-908C3458C1BE}"/>
              </a:ext>
            </a:extLst>
          </p:cNvPr>
          <p:cNvSpPr/>
          <p:nvPr/>
        </p:nvSpPr>
        <p:spPr>
          <a:xfrm>
            <a:off x="6349728" y="5286742"/>
            <a:ext cx="2701357" cy="11862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8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D9681E-8A9F-7F85-CB5E-5B1CA0DAFE7A}"/>
              </a:ext>
            </a:extLst>
          </p:cNvPr>
          <p:cNvSpPr/>
          <p:nvPr/>
        </p:nvSpPr>
        <p:spPr>
          <a:xfrm>
            <a:off x="2770447" y="5302997"/>
            <a:ext cx="2701357" cy="11862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B70971-7041-10A7-B76F-908C3458C1BE}"/>
              </a:ext>
            </a:extLst>
          </p:cNvPr>
          <p:cNvSpPr/>
          <p:nvPr/>
        </p:nvSpPr>
        <p:spPr>
          <a:xfrm>
            <a:off x="6349728" y="5286742"/>
            <a:ext cx="2701357" cy="11862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18B20-2EA2-AD9D-D482-BDA8B2BA475F}"/>
              </a:ext>
            </a:extLst>
          </p:cNvPr>
          <p:cNvSpPr txBox="1"/>
          <p:nvPr/>
        </p:nvSpPr>
        <p:spPr>
          <a:xfrm>
            <a:off x="1392870" y="181320"/>
            <a:ext cx="8457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프로젝트상세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3600" dirty="0"/>
              <a:t>유저페이지  로그인 기능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0BADD6A-DC88-496F-CF9F-EADF2016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31" r="31093" b="27881"/>
          <a:stretch>
            <a:fillRect/>
          </a:stretch>
        </p:blipFill>
        <p:spPr>
          <a:xfrm>
            <a:off x="1392870" y="1303344"/>
            <a:ext cx="4440349" cy="504788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E9F8DCB-202C-9874-DA23-DF0103B1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743" r="37193" b="49468"/>
          <a:stretch>
            <a:fillRect/>
          </a:stretch>
        </p:blipFill>
        <p:spPr>
          <a:xfrm>
            <a:off x="6420662" y="1621282"/>
            <a:ext cx="5469145" cy="46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7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22968D-2287-9F32-E86D-91D77F5C3FBC}"/>
              </a:ext>
            </a:extLst>
          </p:cNvPr>
          <p:cNvSpPr txBox="1"/>
          <p:nvPr/>
        </p:nvSpPr>
        <p:spPr>
          <a:xfrm>
            <a:off x="1392870" y="177944"/>
            <a:ext cx="8457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프로젝트상세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3600" dirty="0"/>
              <a:t>유저페이지  로그인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5C2BA-7349-CC4B-A25E-61E55024B9D1}"/>
              </a:ext>
            </a:extLst>
          </p:cNvPr>
          <p:cNvSpPr txBox="1"/>
          <p:nvPr/>
        </p:nvSpPr>
        <p:spPr>
          <a:xfrm>
            <a:off x="6504263" y="1615086"/>
            <a:ext cx="3550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카카오 로그인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API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95413-57A2-24DF-B62E-A7189247F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45948"/>
              </p:ext>
            </p:extLst>
          </p:nvPr>
        </p:nvGraphicFramePr>
        <p:xfrm>
          <a:off x="6718040" y="2445298"/>
          <a:ext cx="4543971" cy="3853714"/>
        </p:xfrm>
        <a:graphic>
          <a:graphicData uri="http://schemas.openxmlformats.org/drawingml/2006/table">
            <a:tbl>
              <a:tblPr/>
              <a:tblGrid>
                <a:gridCol w="1150927">
                  <a:extLst>
                    <a:ext uri="{9D8B030D-6E8A-4147-A177-3AD203B41FA5}">
                      <a16:colId xmlns:a16="http://schemas.microsoft.com/office/drawing/2014/main" val="1053521091"/>
                    </a:ext>
                  </a:extLst>
                </a:gridCol>
                <a:gridCol w="3393044">
                  <a:extLst>
                    <a:ext uri="{9D8B030D-6E8A-4147-A177-3AD203B41FA5}">
                      <a16:colId xmlns:a16="http://schemas.microsoft.com/office/drawing/2014/main" val="355571156"/>
                    </a:ext>
                  </a:extLst>
                </a:gridCol>
              </a:tblGrid>
              <a:tr h="41920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로그인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카카오 계정을 통한 간편한 로그인 기능 제공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00493"/>
                  </a:ext>
                </a:extLst>
              </a:tr>
              <a:tr h="280388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로그아웃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토큰을 </a:t>
                      </a:r>
                      <a:r>
                        <a:rPr lang="ko-KR" altLang="en-US" sz="1300" dirty="0" err="1">
                          <a:effectLst/>
                          <a:latin typeface="se-nanumgothic"/>
                        </a:rPr>
                        <a:t>만료시켜</a:t>
                      </a:r>
                      <a:r>
                        <a:rPr lang="ko-KR" altLang="en-US" sz="1300" dirty="0">
                          <a:effectLst/>
                          <a:latin typeface="se-nanumgothic"/>
                        </a:rPr>
                        <a:t> 로그인 상태 해제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771985"/>
                  </a:ext>
                </a:extLst>
              </a:tr>
              <a:tr h="44028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 err="1">
                          <a:effectLst/>
                          <a:latin typeface="se-nanumgothic"/>
                        </a:rPr>
                        <a:t>연결끊기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카카오 플랫폼에서 사용자와 연결을 해제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908095"/>
                  </a:ext>
                </a:extLst>
              </a:tr>
              <a:tr h="44028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토큰 정보 보기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300" dirty="0">
                          <a:effectLst/>
                          <a:latin typeface="se-nanumgothic"/>
                        </a:rPr>
                        <a:t>Access token</a:t>
                      </a:r>
                      <a:r>
                        <a:rPr lang="ko-KR" altLang="en-US" sz="1300" dirty="0">
                          <a:effectLst/>
                          <a:latin typeface="se-nanumgothic"/>
                        </a:rPr>
                        <a:t>의 정보와 토큰의 유효기간 제공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082009"/>
                  </a:ext>
                </a:extLst>
              </a:tr>
              <a:tr h="61257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사용자 정보 </a:t>
                      </a:r>
                      <a:endParaRPr lang="en-US" altLang="ko-KR" sz="1300" dirty="0">
                        <a:effectLst/>
                        <a:latin typeface="se-nanumgothic"/>
                      </a:endParaRPr>
                    </a:p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가져오기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사용자 계정에 등록된 정보의 제공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47909"/>
                  </a:ext>
                </a:extLst>
              </a:tr>
              <a:tr h="612576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사용자 정보 </a:t>
                      </a:r>
                      <a:endParaRPr lang="en-US" altLang="ko-KR" sz="1300" dirty="0">
                        <a:effectLst/>
                        <a:latin typeface="se-nanumgothic"/>
                      </a:endParaRPr>
                    </a:p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저장하기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사용자 계정에 정의한 서비스 데이터 저장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978847"/>
                  </a:ext>
                </a:extLst>
              </a:tr>
              <a:tr h="459094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동의 내역 </a:t>
                      </a:r>
                      <a:endParaRPr lang="en-US" altLang="ko-KR" sz="1300" dirty="0">
                        <a:effectLst/>
                        <a:latin typeface="se-nanumgothic"/>
                      </a:endParaRPr>
                    </a:p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확인하기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현재 사용 중이거나 동의한 동의 항목 확인 가능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28047"/>
                  </a:ext>
                </a:extLst>
              </a:tr>
              <a:tr h="440289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동의 철회하기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300" dirty="0">
                          <a:effectLst/>
                          <a:latin typeface="se-nanumgothic"/>
                        </a:rPr>
                        <a:t>불필요한 항목에 대해 사용자 동의 철회 가능</a:t>
                      </a:r>
                      <a:endParaRPr lang="ko-KR" altLang="en-US" sz="1300" dirty="0">
                        <a:effectLst/>
                        <a:latin typeface="inherit"/>
                      </a:endParaRPr>
                    </a:p>
                  </a:txBody>
                  <a:tcPr marL="56364" marR="56364" marT="56364" marB="56364" anchor="ctr">
                    <a:lnL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2D2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28833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3DE3D35-1C3E-1ED8-2A68-C5DFDD29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98" y="1181758"/>
            <a:ext cx="3648756" cy="53598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D50257-03B4-4F36-1532-D83AA3E26DAF}"/>
              </a:ext>
            </a:extLst>
          </p:cNvPr>
          <p:cNvCxnSpPr/>
          <p:nvPr/>
        </p:nvCxnSpPr>
        <p:spPr>
          <a:xfrm>
            <a:off x="6504263" y="219986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03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8C66CB-B766-4D5E-9315-E7D33C2BF1AC}"/>
              </a:ext>
            </a:extLst>
          </p:cNvPr>
          <p:cNvSpPr txBox="1"/>
          <p:nvPr/>
        </p:nvSpPr>
        <p:spPr>
          <a:xfrm>
            <a:off x="6504263" y="3061886"/>
            <a:ext cx="5270520" cy="359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87F5-D78C-A2A2-26B5-ABA9886C2AFB}"/>
              </a:ext>
            </a:extLst>
          </p:cNvPr>
          <p:cNvSpPr txBox="1"/>
          <p:nvPr/>
        </p:nvSpPr>
        <p:spPr>
          <a:xfrm>
            <a:off x="1392870" y="177944"/>
            <a:ext cx="8880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유저페이지 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회원가입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E6251A-B812-5B7E-6C8C-E4DF1D8A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85" y="1244041"/>
            <a:ext cx="3966976" cy="5254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D37DB-0D23-7F1D-FB95-11FD1E23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09" r="17309" b="827"/>
          <a:stretch>
            <a:fillRect/>
          </a:stretch>
        </p:blipFill>
        <p:spPr>
          <a:xfrm>
            <a:off x="6792870" y="1124757"/>
            <a:ext cx="3673596" cy="537333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ECC521F-B0E7-9AC9-231B-4D8DF0E4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04263" y="947385"/>
            <a:ext cx="2284611" cy="17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0184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프로젝트상세</a:t>
            </a:r>
            <a:r>
              <a:rPr lang="en-US" altLang="ko-KR" dirty="0"/>
              <a:t>- </a:t>
            </a:r>
            <a:r>
              <a:rPr lang="ko-KR" altLang="en-US" sz="3400" dirty="0"/>
              <a:t>유저페이지 </a:t>
            </a:r>
            <a:r>
              <a:rPr lang="ko-KR" altLang="en-US" sz="3400" dirty="0" err="1"/>
              <a:t>아이디비밀번호찾기</a:t>
            </a:r>
            <a:r>
              <a:rPr lang="ko-KR" altLang="en-US" sz="3400" dirty="0"/>
              <a:t>       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008919" y="1411807"/>
            <a:ext cx="5626359" cy="6341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6533481" y="1467793"/>
            <a:ext cx="4525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회원정보 찾기 이메일 발송 기능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46BE40-3273-D360-067D-4AA4E40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20" r="33149" b="44641"/>
          <a:stretch>
            <a:fillRect/>
          </a:stretch>
        </p:blipFill>
        <p:spPr>
          <a:xfrm>
            <a:off x="514995" y="1279935"/>
            <a:ext cx="4895654" cy="3123632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AFB7AB1-5C10-02D6-9D89-CA79B17C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11" r="32818" b="21462"/>
          <a:stretch>
            <a:fillRect/>
          </a:stretch>
        </p:blipFill>
        <p:spPr>
          <a:xfrm>
            <a:off x="721756" y="3922076"/>
            <a:ext cx="4691354" cy="285302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38D60E-15CD-A348-30BC-CFBCEA382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5" r="55647" b="48504"/>
          <a:stretch/>
        </p:blipFill>
        <p:spPr>
          <a:xfrm>
            <a:off x="6008919" y="2101907"/>
            <a:ext cx="5500314" cy="41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80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유저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페이지　메인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DBB4D-A7D4-B30B-319E-A0C753E2F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761" y="1227524"/>
            <a:ext cx="5376477" cy="51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38B66A-4D7D-0E16-AF06-5AB209040DBD}"/>
              </a:ext>
            </a:extLst>
          </p:cNvPr>
          <p:cNvSpPr txBox="1"/>
          <p:nvPr/>
        </p:nvSpPr>
        <p:spPr>
          <a:xfrm>
            <a:off x="1392870" y="181320"/>
            <a:ext cx="9743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유저페이지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정보수정／회원탈퇴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C44B01-117C-60BC-1B87-F745B811C930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EF0BF23-7C0D-2162-5C0C-2FDDA6CF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3344"/>
            <a:ext cx="5694158" cy="4877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2FBE33-1026-CE6A-CBEB-47EFC763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52" y="1215136"/>
            <a:ext cx="4864439" cy="49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772751" y="397814"/>
            <a:ext cx="3454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FFB9C-9F43-4D85-9480-BCD6DD4847DE}"/>
              </a:ext>
            </a:extLst>
          </p:cNvPr>
          <p:cNvSpPr txBox="1"/>
          <p:nvPr/>
        </p:nvSpPr>
        <p:spPr>
          <a:xfrm>
            <a:off x="6652811" y="2270241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기획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5703077" y="2316407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6754153" y="4080222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시연 </a:t>
            </a:r>
            <a:endParaRPr lang="en-US" altLang="ko-KR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5804419" y="412638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6B7EA-7233-2BA0-BD9D-9F7F744B2D92}"/>
              </a:ext>
            </a:extLst>
          </p:cNvPr>
          <p:cNvSpPr txBox="1"/>
          <p:nvPr/>
        </p:nvSpPr>
        <p:spPr>
          <a:xfrm>
            <a:off x="1928411" y="2276764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개요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E059D-5B1E-ADAF-3AD5-683BFB12515B}"/>
              </a:ext>
            </a:extLst>
          </p:cNvPr>
          <p:cNvSpPr txBox="1"/>
          <p:nvPr/>
        </p:nvSpPr>
        <p:spPr>
          <a:xfrm>
            <a:off x="978677" y="232293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2397B-9FA6-3A8F-DA89-3E09E769A4AB}"/>
              </a:ext>
            </a:extLst>
          </p:cNvPr>
          <p:cNvSpPr txBox="1"/>
          <p:nvPr/>
        </p:nvSpPr>
        <p:spPr>
          <a:xfrm>
            <a:off x="1952473" y="2724480"/>
            <a:ext cx="254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 </a:t>
            </a:r>
            <a:r>
              <a:rPr lang="ko-KR" altLang="en-US" dirty="0"/>
              <a:t>기획의도 및 소개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43CD74-D36A-A3B2-5216-9A9AC895DE27}"/>
              </a:ext>
            </a:extLst>
          </p:cNvPr>
          <p:cNvSpPr txBox="1"/>
          <p:nvPr/>
        </p:nvSpPr>
        <p:spPr>
          <a:xfrm>
            <a:off x="6754153" y="2763618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2-1 UX </a:t>
            </a:r>
            <a:r>
              <a:rPr lang="ko-KR" altLang="en-US" dirty="0"/>
              <a:t>구조도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B2003-77F7-402E-151A-040EEF7C8D1B}"/>
              </a:ext>
            </a:extLst>
          </p:cNvPr>
          <p:cNvSpPr txBox="1"/>
          <p:nvPr/>
        </p:nvSpPr>
        <p:spPr>
          <a:xfrm>
            <a:off x="6754153" y="3115221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2-2 ERD</a:t>
            </a:r>
            <a:r>
              <a:rPr lang="ko-KR" alt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D2E9A-A20F-2475-6FFF-42509F4EEEFB}"/>
              </a:ext>
            </a:extLst>
          </p:cNvPr>
          <p:cNvSpPr txBox="1"/>
          <p:nvPr/>
        </p:nvSpPr>
        <p:spPr>
          <a:xfrm>
            <a:off x="1952473" y="4024908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상세  </a:t>
            </a:r>
            <a:endParaRPr lang="en-US" altLang="ko-KR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6998AE-66C0-762F-7746-A6878476E2AE}"/>
              </a:ext>
            </a:extLst>
          </p:cNvPr>
          <p:cNvSpPr txBox="1"/>
          <p:nvPr/>
        </p:nvSpPr>
        <p:spPr>
          <a:xfrm>
            <a:off x="1002739" y="407107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C2EBD3-9B86-6097-25D7-AC141FFBA696}"/>
              </a:ext>
            </a:extLst>
          </p:cNvPr>
          <p:cNvSpPr txBox="1"/>
          <p:nvPr/>
        </p:nvSpPr>
        <p:spPr>
          <a:xfrm>
            <a:off x="2006939" y="4565643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3-1 </a:t>
            </a:r>
            <a:r>
              <a:rPr lang="ko-KR" altLang="en-US" dirty="0" err="1"/>
              <a:t>메인페이지</a:t>
            </a:r>
            <a:r>
              <a:rPr lang="ko-KR" altLang="en-US" dirty="0"/>
              <a:t> 기부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B5368-F3FF-0D52-E573-4BB45A38842C}"/>
              </a:ext>
            </a:extLst>
          </p:cNvPr>
          <p:cNvSpPr txBox="1"/>
          <p:nvPr/>
        </p:nvSpPr>
        <p:spPr>
          <a:xfrm>
            <a:off x="2006939" y="4917246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3-2 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ko-KR" altLang="en-US" dirty="0" err="1"/>
              <a:t>펀딩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03C10-8365-A8DA-3C6D-19FE53CDF1D4}"/>
              </a:ext>
            </a:extLst>
          </p:cNvPr>
          <p:cNvSpPr txBox="1"/>
          <p:nvPr/>
        </p:nvSpPr>
        <p:spPr>
          <a:xfrm>
            <a:off x="2022981" y="5598450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3-4 </a:t>
            </a:r>
            <a:r>
              <a:rPr lang="ko-KR" altLang="en-US" dirty="0"/>
              <a:t>유저페이지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405AC-6E02-A8E2-C854-22DA95DE92E3}"/>
              </a:ext>
            </a:extLst>
          </p:cNvPr>
          <p:cNvSpPr txBox="1"/>
          <p:nvPr/>
        </p:nvSpPr>
        <p:spPr>
          <a:xfrm>
            <a:off x="2013149" y="5930389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관리자페이지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D6DD1-B7EF-9876-BEF4-BDA8D3BCA16B}"/>
              </a:ext>
            </a:extLst>
          </p:cNvPr>
          <p:cNvSpPr txBox="1"/>
          <p:nvPr/>
        </p:nvSpPr>
        <p:spPr>
          <a:xfrm>
            <a:off x="2013148" y="5253046"/>
            <a:ext cx="274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고객센터</a:t>
            </a:r>
            <a:r>
              <a:rPr lang="en-US" altLang="ko-KR" dirty="0"/>
              <a:t>/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27A29E-AD42-DAA0-E810-0026DF02AFD4}"/>
              </a:ext>
            </a:extLst>
          </p:cNvPr>
          <p:cNvSpPr txBox="1"/>
          <p:nvPr/>
        </p:nvSpPr>
        <p:spPr>
          <a:xfrm>
            <a:off x="1392870" y="181320"/>
            <a:ext cx="10184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유저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페이지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기부금영수증발급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      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4E1EAAA-439C-96CD-13DA-0A05143550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484" y="2274508"/>
            <a:ext cx="5257800" cy="3979017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9CE238A-BD62-D99D-8468-17873E4866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5" y="1303344"/>
            <a:ext cx="5334000" cy="5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7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C22984-EAC7-9367-6F42-8426D2F34540}"/>
              </a:ext>
            </a:extLst>
          </p:cNvPr>
          <p:cNvSpPr txBox="1"/>
          <p:nvPr/>
        </p:nvSpPr>
        <p:spPr>
          <a:xfrm>
            <a:off x="1392870" y="250468"/>
            <a:ext cx="7213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</a:rPr>
              <a:t>고객센터 약관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     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78BAB2D-6BF7-066D-51DA-4D09B6EA9A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535" y="1303344"/>
            <a:ext cx="6493223" cy="48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5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0810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</a:rPr>
              <a:t>고객센터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문의</a:t>
            </a:r>
            <a:r>
              <a:rPr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/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신고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FCA7EB-1BB1-AD51-C9C6-A9528E646B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25" y="1382002"/>
            <a:ext cx="6247753" cy="5015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0285EA-F6C7-AFC2-B9F5-5A194D69AF7A}"/>
              </a:ext>
            </a:extLst>
          </p:cNvPr>
          <p:cNvSpPr txBox="1"/>
          <p:nvPr/>
        </p:nvSpPr>
        <p:spPr>
          <a:xfrm>
            <a:off x="8347587" y="1799303"/>
            <a:ext cx="32249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문의하기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신고하기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카테고리를 나눠서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유저들이 항목별로 편하게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글작성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　</a:t>
            </a: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 있는 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3B5847-3FF0-EC97-6942-0C07FC77B432}"/>
              </a:ext>
            </a:extLst>
          </p:cNvPr>
          <p:cNvSpPr/>
          <p:nvPr/>
        </p:nvSpPr>
        <p:spPr>
          <a:xfrm>
            <a:off x="8347587" y="1700981"/>
            <a:ext cx="3323303" cy="200577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7F8472-D9DC-D893-CFF0-D9FA234ADF72}"/>
              </a:ext>
            </a:extLst>
          </p:cNvPr>
          <p:cNvCxnSpPr/>
          <p:nvPr/>
        </p:nvCxnSpPr>
        <p:spPr>
          <a:xfrm flipH="1">
            <a:off x="3893574" y="2467897"/>
            <a:ext cx="4404852" cy="66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79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868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</a:rPr>
              <a:t>고객센터 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자주 묻는 질문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  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B79E58-D682-4AC8-1645-B214649FE4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56" y="1334565"/>
            <a:ext cx="5797084" cy="463367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359C8AE-CBD9-A61D-5E22-381D1E1E8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3" y="1334565"/>
            <a:ext cx="5769573" cy="463367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20B1A91-650C-48F1-DF94-8A19185F0F8C}"/>
              </a:ext>
            </a:extLst>
          </p:cNvPr>
          <p:cNvSpPr/>
          <p:nvPr/>
        </p:nvSpPr>
        <p:spPr>
          <a:xfrm>
            <a:off x="1681316" y="4316361"/>
            <a:ext cx="3411794" cy="56043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8D9998-5C7C-880C-A25F-64813B91989A}"/>
              </a:ext>
            </a:extLst>
          </p:cNvPr>
          <p:cNvSpPr/>
          <p:nvPr/>
        </p:nvSpPr>
        <p:spPr>
          <a:xfrm>
            <a:off x="7603289" y="4316360"/>
            <a:ext cx="3411794" cy="56043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9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9049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</a:rPr>
              <a:t>관리자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페이지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</a:rPr>
              <a:t> 회원관리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    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7CDF93-9B47-68A7-B491-F828D301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32" y="1378964"/>
            <a:ext cx="5974598" cy="5163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408E3-BB64-B743-C8DC-F68012588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85" t="38164"/>
          <a:stretch/>
        </p:blipFill>
        <p:spPr>
          <a:xfrm>
            <a:off x="7299466" y="3349675"/>
            <a:ext cx="1494584" cy="31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0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9656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kumimoji="0" lang="ko-KR" altLang="en-US" sz="3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관리자페이지  공지사항 수정  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EDAC299-B81B-8963-6EB2-0F1A87C179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269" y="1751146"/>
            <a:ext cx="5038866" cy="397980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A45D902-880B-66DA-A5DB-0CB4690ADE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386" y="1397135"/>
            <a:ext cx="5114611" cy="43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4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4519528" y="3044279"/>
            <a:ext cx="4213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 시연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602300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3723114" y="2875002"/>
            <a:ext cx="53254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감사합니다😊</a:t>
            </a:r>
            <a:endParaRPr kumimoji="0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5365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000" y="983080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417514" y="224827"/>
            <a:ext cx="5077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</a:rPr>
              <a:t>한걸음</a:t>
            </a:r>
            <a:r>
              <a:rPr lang="ko-KR" altLang="en-US" dirty="0"/>
              <a:t>을 소개합니다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AE9D27-6EFE-49E9-8638-44418F0EE532}"/>
              </a:ext>
            </a:extLst>
          </p:cNvPr>
          <p:cNvGrpSpPr/>
          <p:nvPr/>
        </p:nvGrpSpPr>
        <p:grpSpPr>
          <a:xfrm>
            <a:off x="5851931" y="3691126"/>
            <a:ext cx="1105215" cy="473492"/>
            <a:chOff x="6019800" y="3698065"/>
            <a:chExt cx="1346200" cy="576734"/>
          </a:xfrm>
          <a:solidFill>
            <a:schemeClr val="accent6"/>
          </a:solidFill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BBE2451-D741-4156-8777-7192D895E623}"/>
                </a:ext>
              </a:extLst>
            </p:cNvPr>
            <p:cNvSpPr/>
            <p:nvPr/>
          </p:nvSpPr>
          <p:spPr>
            <a:xfrm rot="5400000">
              <a:off x="6534150" y="3183715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8FF6E74F-3530-4263-9965-C5D0253F2A3F}"/>
                </a:ext>
              </a:extLst>
            </p:cNvPr>
            <p:cNvSpPr/>
            <p:nvPr/>
          </p:nvSpPr>
          <p:spPr>
            <a:xfrm rot="5400000">
              <a:off x="6534150" y="3442949"/>
              <a:ext cx="317500" cy="1346200"/>
            </a:xfrm>
            <a:prstGeom prst="chevron">
              <a:avLst>
                <a:gd name="adj" fmla="val 792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Freeform 4">
            <a:extLst>
              <a:ext uri="{FF2B5EF4-FFF2-40B4-BE49-F238E27FC236}">
                <a16:creationId xmlns:a16="http://schemas.microsoft.com/office/drawing/2014/main" id="{204E7206-8988-90ED-EC7C-7CB41016F987}"/>
              </a:ext>
            </a:extLst>
          </p:cNvPr>
          <p:cNvSpPr/>
          <p:nvPr/>
        </p:nvSpPr>
        <p:spPr>
          <a:xfrm>
            <a:off x="2223397" y="1523428"/>
            <a:ext cx="2407532" cy="2828307"/>
          </a:xfrm>
          <a:custGeom>
            <a:avLst/>
            <a:gdLst/>
            <a:ahLst/>
            <a:cxnLst/>
            <a:rect l="l" t="t" r="r" b="b"/>
            <a:pathLst>
              <a:path w="30635811" h="28770821">
                <a:moveTo>
                  <a:pt x="30491032" y="28626039"/>
                </a:moveTo>
                <a:lnTo>
                  <a:pt x="30635811" y="28626039"/>
                </a:lnTo>
                <a:lnTo>
                  <a:pt x="30635811" y="28770821"/>
                </a:lnTo>
                <a:lnTo>
                  <a:pt x="30491032" y="28770821"/>
                </a:lnTo>
                <a:lnTo>
                  <a:pt x="30491032" y="28626039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28626039"/>
                </a:lnTo>
                <a:lnTo>
                  <a:pt x="0" y="28626039"/>
                </a:lnTo>
                <a:lnTo>
                  <a:pt x="0" y="144780"/>
                </a:lnTo>
                <a:close/>
                <a:moveTo>
                  <a:pt x="0" y="28626039"/>
                </a:moveTo>
                <a:lnTo>
                  <a:pt x="144780" y="28626039"/>
                </a:lnTo>
                <a:lnTo>
                  <a:pt x="144780" y="28770821"/>
                </a:lnTo>
                <a:lnTo>
                  <a:pt x="0" y="28770821"/>
                </a:lnTo>
                <a:lnTo>
                  <a:pt x="0" y="28626039"/>
                </a:lnTo>
                <a:close/>
                <a:moveTo>
                  <a:pt x="30491032" y="144780"/>
                </a:moveTo>
                <a:lnTo>
                  <a:pt x="30635811" y="144780"/>
                </a:lnTo>
                <a:lnTo>
                  <a:pt x="30635811" y="28626039"/>
                </a:lnTo>
                <a:lnTo>
                  <a:pt x="30491032" y="28626039"/>
                </a:lnTo>
                <a:lnTo>
                  <a:pt x="30491032" y="144780"/>
                </a:lnTo>
                <a:close/>
                <a:moveTo>
                  <a:pt x="144780" y="28626039"/>
                </a:moveTo>
                <a:lnTo>
                  <a:pt x="30491032" y="28626039"/>
                </a:lnTo>
                <a:lnTo>
                  <a:pt x="30491032" y="28770821"/>
                </a:lnTo>
                <a:lnTo>
                  <a:pt x="144780" y="28770821"/>
                </a:lnTo>
                <a:lnTo>
                  <a:pt x="144780" y="28626039"/>
                </a:lnTo>
                <a:close/>
                <a:moveTo>
                  <a:pt x="30491032" y="0"/>
                </a:moveTo>
                <a:lnTo>
                  <a:pt x="30635811" y="0"/>
                </a:lnTo>
                <a:lnTo>
                  <a:pt x="30635811" y="144780"/>
                </a:lnTo>
                <a:lnTo>
                  <a:pt x="30491032" y="144780"/>
                </a:lnTo>
                <a:lnTo>
                  <a:pt x="30491032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0491032" y="0"/>
                </a:lnTo>
                <a:lnTo>
                  <a:pt x="30491032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00000"/>
          </a:solidFill>
        </p:spPr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28A78969-50BF-D2E0-82CE-C59F544A9992}"/>
              </a:ext>
            </a:extLst>
          </p:cNvPr>
          <p:cNvGrpSpPr/>
          <p:nvPr/>
        </p:nvGrpSpPr>
        <p:grpSpPr>
          <a:xfrm>
            <a:off x="2052254" y="2810576"/>
            <a:ext cx="2749817" cy="1333554"/>
            <a:chOff x="0" y="-123825"/>
            <a:chExt cx="4424719" cy="2369868"/>
          </a:xfrm>
        </p:grpSpPr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CB99D8A7-7286-A24C-2B49-BFF67EFA403C}"/>
                </a:ext>
              </a:extLst>
            </p:cNvPr>
            <p:cNvSpPr txBox="1"/>
            <p:nvPr/>
          </p:nvSpPr>
          <p:spPr>
            <a:xfrm>
              <a:off x="0" y="-123825"/>
              <a:ext cx="4424719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140" dirty="0" err="1">
                  <a:solidFill>
                    <a:srgbClr val="000000"/>
                  </a:solidFill>
                  <a:ea typeface="Gothic A1 Black"/>
                </a:rPr>
                <a:t>기부</a:t>
              </a:r>
              <a:endParaRPr lang="en-US" sz="2800" spc="-140" dirty="0">
                <a:solidFill>
                  <a:srgbClr val="000000"/>
                </a:solidFill>
                <a:ea typeface="Gothic A1 Black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EFC9E8E6-0F57-273F-7659-05EF2A0D6E4A}"/>
                </a:ext>
              </a:extLst>
            </p:cNvPr>
            <p:cNvSpPr txBox="1"/>
            <p:nvPr/>
          </p:nvSpPr>
          <p:spPr>
            <a:xfrm>
              <a:off x="0" y="901566"/>
              <a:ext cx="4424719" cy="1344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spc="-66" dirty="0">
                  <a:solidFill>
                    <a:srgbClr val="000000"/>
                  </a:solidFill>
                  <a:ea typeface="Gothic A1 Bold"/>
                </a:rPr>
                <a:t>더 </a:t>
              </a: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나은</a:t>
              </a:r>
              <a:r>
                <a:rPr lang="en-US" sz="2200" spc="-66" dirty="0">
                  <a:solidFill>
                    <a:srgbClr val="000000"/>
                  </a:solidFill>
                  <a:ea typeface="Gothic A1 Bold"/>
                </a:rPr>
                <a:t> </a:t>
              </a: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세상을</a:t>
              </a:r>
              <a:r>
                <a:rPr lang="en-US" sz="2200" spc="-66" dirty="0">
                  <a:solidFill>
                    <a:srgbClr val="000000"/>
                  </a:solidFill>
                  <a:ea typeface="Gothic A1 Bold"/>
                </a:rPr>
                <a:t> </a:t>
              </a: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위해</a:t>
              </a:r>
              <a:endParaRPr lang="en-US" sz="2200" spc="-66" dirty="0">
                <a:solidFill>
                  <a:srgbClr val="000000"/>
                </a:solidFill>
                <a:ea typeface="Gothic A1 Bold"/>
              </a:endParaRPr>
            </a:p>
          </p:txBody>
        </p:sp>
      </p:grpSp>
      <p:sp>
        <p:nvSpPr>
          <p:cNvPr id="20" name="AutoShape 15">
            <a:extLst>
              <a:ext uri="{FF2B5EF4-FFF2-40B4-BE49-F238E27FC236}">
                <a16:creationId xmlns:a16="http://schemas.microsoft.com/office/drawing/2014/main" id="{E74B28C7-3E6F-615F-BB76-2227CE499619}"/>
              </a:ext>
            </a:extLst>
          </p:cNvPr>
          <p:cNvSpPr/>
          <p:nvPr/>
        </p:nvSpPr>
        <p:spPr>
          <a:xfrm>
            <a:off x="2223397" y="2761992"/>
            <a:ext cx="240753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16">
            <a:extLst>
              <a:ext uri="{FF2B5EF4-FFF2-40B4-BE49-F238E27FC236}">
                <a16:creationId xmlns:a16="http://schemas.microsoft.com/office/drawing/2014/main" id="{0CF69E47-0E13-0A1E-65E6-C7D47939E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0933" y="1716480"/>
            <a:ext cx="852460" cy="852460"/>
          </a:xfrm>
          <a:prstGeom prst="rect">
            <a:avLst/>
          </a:prstGeom>
        </p:spPr>
      </p:pic>
      <p:grpSp>
        <p:nvGrpSpPr>
          <p:cNvPr id="25" name="Group 11">
            <a:extLst>
              <a:ext uri="{FF2B5EF4-FFF2-40B4-BE49-F238E27FC236}">
                <a16:creationId xmlns:a16="http://schemas.microsoft.com/office/drawing/2014/main" id="{8AC94DDB-7E86-83DC-D015-07448E9245E7}"/>
              </a:ext>
            </a:extLst>
          </p:cNvPr>
          <p:cNvGrpSpPr/>
          <p:nvPr/>
        </p:nvGrpSpPr>
        <p:grpSpPr>
          <a:xfrm>
            <a:off x="7630582" y="2847406"/>
            <a:ext cx="3107971" cy="1299322"/>
            <a:chOff x="6096950" y="-1468310"/>
            <a:chExt cx="4505598" cy="2469534"/>
          </a:xfrm>
        </p:grpSpPr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E4768C81-1983-B4DF-4456-C82C9641F75B}"/>
                </a:ext>
              </a:extLst>
            </p:cNvPr>
            <p:cNvSpPr txBox="1"/>
            <p:nvPr/>
          </p:nvSpPr>
          <p:spPr>
            <a:xfrm>
              <a:off x="6096950" y="-1468310"/>
              <a:ext cx="4424719" cy="689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140" dirty="0" err="1">
                  <a:solidFill>
                    <a:srgbClr val="000000"/>
                  </a:solidFill>
                  <a:ea typeface="Gothic A1 Black"/>
                </a:rPr>
                <a:t>펀딩</a:t>
              </a:r>
              <a:endParaRPr lang="en-US" sz="2800" spc="-140" dirty="0">
                <a:solidFill>
                  <a:srgbClr val="000000"/>
                </a:solidFill>
                <a:ea typeface="Gothic A1 Black"/>
              </a:endParaRPr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89CE3039-2372-F3A7-A913-F7792F5730F3}"/>
                </a:ext>
              </a:extLst>
            </p:cNvPr>
            <p:cNvSpPr txBox="1"/>
            <p:nvPr/>
          </p:nvSpPr>
          <p:spPr>
            <a:xfrm>
              <a:off x="6177827" y="-436707"/>
              <a:ext cx="4424721" cy="1437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함께</a:t>
              </a:r>
              <a:r>
                <a:rPr lang="en-US" sz="2200" spc="-66" dirty="0">
                  <a:solidFill>
                    <a:srgbClr val="000000"/>
                  </a:solidFill>
                  <a:ea typeface="Gothic A1 Bold"/>
                </a:rPr>
                <a:t> </a:t>
              </a: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만드는</a:t>
              </a:r>
              <a:r>
                <a:rPr lang="en-US" sz="2200" spc="-66" dirty="0">
                  <a:solidFill>
                    <a:srgbClr val="000000"/>
                  </a:solidFill>
                  <a:ea typeface="Gothic A1 Bold"/>
                </a:rPr>
                <a:t> </a:t>
              </a:r>
            </a:p>
            <a:p>
              <a:pPr marL="0" lvl="0" indent="0" algn="ctr">
                <a:lnSpc>
                  <a:spcPts val="3080"/>
                </a:lnSpc>
              </a:pP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사회적</a:t>
              </a:r>
              <a:r>
                <a:rPr lang="en-US" sz="2200" spc="-66" dirty="0">
                  <a:solidFill>
                    <a:srgbClr val="000000"/>
                  </a:solidFill>
                  <a:ea typeface="Gothic A1 Bold"/>
                </a:rPr>
                <a:t> </a:t>
              </a:r>
              <a:r>
                <a:rPr lang="en-US" sz="2200" spc="-66" dirty="0" err="1">
                  <a:solidFill>
                    <a:srgbClr val="000000"/>
                  </a:solidFill>
                  <a:ea typeface="Gothic A1 Bold"/>
                </a:rPr>
                <a:t>가치</a:t>
              </a:r>
              <a:endParaRPr lang="en-US" sz="2200" spc="-66" dirty="0">
                <a:solidFill>
                  <a:srgbClr val="000000"/>
                </a:solidFill>
                <a:ea typeface="Gothic A1 Bold"/>
              </a:endParaRPr>
            </a:p>
          </p:txBody>
        </p:sp>
      </p:grpSp>
      <p:pic>
        <p:nvPicPr>
          <p:cNvPr id="29" name="Picture 17">
            <a:extLst>
              <a:ext uri="{FF2B5EF4-FFF2-40B4-BE49-F238E27FC236}">
                <a16:creationId xmlns:a16="http://schemas.microsoft.com/office/drawing/2014/main" id="{D2752D2F-00E7-9E2E-6FFE-7E6BA408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50305" y="1647048"/>
            <a:ext cx="1012738" cy="982355"/>
          </a:xfrm>
          <a:prstGeom prst="rect">
            <a:avLst/>
          </a:prstGeom>
        </p:spPr>
      </p:pic>
      <p:sp>
        <p:nvSpPr>
          <p:cNvPr id="31" name="AutoShape 15">
            <a:extLst>
              <a:ext uri="{FF2B5EF4-FFF2-40B4-BE49-F238E27FC236}">
                <a16:creationId xmlns:a16="http://schemas.microsoft.com/office/drawing/2014/main" id="{CA47DBA5-D2A4-2B7D-B5A2-F5B93942322F}"/>
              </a:ext>
            </a:extLst>
          </p:cNvPr>
          <p:cNvSpPr/>
          <p:nvPr/>
        </p:nvSpPr>
        <p:spPr>
          <a:xfrm>
            <a:off x="7934247" y="2761301"/>
            <a:ext cx="240753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CAFBE9C-86CC-E6A0-1E3C-B6DA3087F920}"/>
              </a:ext>
            </a:extLst>
          </p:cNvPr>
          <p:cNvSpPr/>
          <p:nvPr/>
        </p:nvSpPr>
        <p:spPr>
          <a:xfrm>
            <a:off x="7923444" y="1574332"/>
            <a:ext cx="2407532" cy="2828307"/>
          </a:xfrm>
          <a:custGeom>
            <a:avLst/>
            <a:gdLst/>
            <a:ahLst/>
            <a:cxnLst/>
            <a:rect l="l" t="t" r="r" b="b"/>
            <a:pathLst>
              <a:path w="30635811" h="28770821">
                <a:moveTo>
                  <a:pt x="30491032" y="28626039"/>
                </a:moveTo>
                <a:lnTo>
                  <a:pt x="30635811" y="28626039"/>
                </a:lnTo>
                <a:lnTo>
                  <a:pt x="30635811" y="28770821"/>
                </a:lnTo>
                <a:lnTo>
                  <a:pt x="30491032" y="28770821"/>
                </a:lnTo>
                <a:lnTo>
                  <a:pt x="30491032" y="28626039"/>
                </a:lnTo>
                <a:close/>
                <a:moveTo>
                  <a:pt x="0" y="144780"/>
                </a:moveTo>
                <a:lnTo>
                  <a:pt x="144780" y="144780"/>
                </a:lnTo>
                <a:lnTo>
                  <a:pt x="144780" y="28626039"/>
                </a:lnTo>
                <a:lnTo>
                  <a:pt x="0" y="28626039"/>
                </a:lnTo>
                <a:lnTo>
                  <a:pt x="0" y="144780"/>
                </a:lnTo>
                <a:close/>
                <a:moveTo>
                  <a:pt x="0" y="28626039"/>
                </a:moveTo>
                <a:lnTo>
                  <a:pt x="144780" y="28626039"/>
                </a:lnTo>
                <a:lnTo>
                  <a:pt x="144780" y="28770821"/>
                </a:lnTo>
                <a:lnTo>
                  <a:pt x="0" y="28770821"/>
                </a:lnTo>
                <a:lnTo>
                  <a:pt x="0" y="28626039"/>
                </a:lnTo>
                <a:close/>
                <a:moveTo>
                  <a:pt x="30491032" y="144780"/>
                </a:moveTo>
                <a:lnTo>
                  <a:pt x="30635811" y="144780"/>
                </a:lnTo>
                <a:lnTo>
                  <a:pt x="30635811" y="28626039"/>
                </a:lnTo>
                <a:lnTo>
                  <a:pt x="30491032" y="28626039"/>
                </a:lnTo>
                <a:lnTo>
                  <a:pt x="30491032" y="144780"/>
                </a:lnTo>
                <a:close/>
                <a:moveTo>
                  <a:pt x="144780" y="28626039"/>
                </a:moveTo>
                <a:lnTo>
                  <a:pt x="30491032" y="28626039"/>
                </a:lnTo>
                <a:lnTo>
                  <a:pt x="30491032" y="28770821"/>
                </a:lnTo>
                <a:lnTo>
                  <a:pt x="144780" y="28770821"/>
                </a:lnTo>
                <a:lnTo>
                  <a:pt x="144780" y="28626039"/>
                </a:lnTo>
                <a:close/>
                <a:moveTo>
                  <a:pt x="30491032" y="0"/>
                </a:moveTo>
                <a:lnTo>
                  <a:pt x="30635811" y="0"/>
                </a:lnTo>
                <a:lnTo>
                  <a:pt x="30635811" y="144780"/>
                </a:lnTo>
                <a:lnTo>
                  <a:pt x="30491032" y="144780"/>
                </a:lnTo>
                <a:lnTo>
                  <a:pt x="30491032" y="0"/>
                </a:lnTo>
                <a:close/>
                <a:moveTo>
                  <a:pt x="0" y="0"/>
                </a:moveTo>
                <a:lnTo>
                  <a:pt x="144780" y="0"/>
                </a:lnTo>
                <a:lnTo>
                  <a:pt x="144780" y="144780"/>
                </a:lnTo>
                <a:lnTo>
                  <a:pt x="0" y="144780"/>
                </a:lnTo>
                <a:lnTo>
                  <a:pt x="0" y="0"/>
                </a:lnTo>
                <a:close/>
                <a:moveTo>
                  <a:pt x="144780" y="0"/>
                </a:moveTo>
                <a:lnTo>
                  <a:pt x="30491032" y="0"/>
                </a:lnTo>
                <a:lnTo>
                  <a:pt x="30491032" y="144780"/>
                </a:lnTo>
                <a:lnTo>
                  <a:pt x="144780" y="144780"/>
                </a:lnTo>
                <a:lnTo>
                  <a:pt x="144780" y="0"/>
                </a:lnTo>
                <a:close/>
              </a:path>
            </a:pathLst>
          </a:custGeom>
          <a:solidFill>
            <a:srgbClr val="000000"/>
          </a:solidFill>
        </p:spPr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E8EBDA42-CC00-4BF3-B26A-AFCE0B9F3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04" y="4690074"/>
            <a:ext cx="619211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855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프로젝트 기획</a:t>
            </a:r>
            <a:r>
              <a:rPr lang="en-US" altLang="ko-KR" dirty="0"/>
              <a:t>- 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71BDB8-10B0-6518-F4F7-0B19BC5235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" y="1530220"/>
            <a:ext cx="5713047" cy="3405671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88E62B8-2FE7-2EAF-1B71-A1B54077DF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5" y="1530220"/>
            <a:ext cx="6184725" cy="3478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A155C-4D6B-368B-FDB2-BFFC322BD72E}"/>
              </a:ext>
            </a:extLst>
          </p:cNvPr>
          <p:cNvSpPr txBox="1"/>
          <p:nvPr/>
        </p:nvSpPr>
        <p:spPr>
          <a:xfrm>
            <a:off x="5159828" y="212097"/>
            <a:ext cx="3116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masis MT Pro Black" panose="02040A04050005020304" pitchFamily="18" charset="0"/>
              </a:rPr>
              <a:t>UI UX </a:t>
            </a:r>
            <a:r>
              <a:rPr lang="ko-KR" altLang="en-US" sz="4000" b="1" dirty="0">
                <a:latin typeface="나눔스퀘어 Bold"/>
              </a:rPr>
              <a:t>구상</a:t>
            </a:r>
          </a:p>
        </p:txBody>
      </p: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250148"/>
            <a:ext cx="5049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프로젝트 기획 </a:t>
            </a:r>
            <a:r>
              <a:rPr lang="en-US" altLang="ko-KR" dirty="0"/>
              <a:t>– ERD</a:t>
            </a:r>
            <a:endParaRPr lang="ko-KR" altLang="en-US" dirty="0"/>
          </a:p>
        </p:txBody>
      </p:sp>
      <p:pic>
        <p:nvPicPr>
          <p:cNvPr id="15" name="그림 14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750B5A6B-D96E-19EE-3C44-F6C6B850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9" y="1476870"/>
            <a:ext cx="11209991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971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프로젝트 상세</a:t>
            </a:r>
            <a:r>
              <a:rPr lang="en-US" altLang="ko-KR" dirty="0"/>
              <a:t>- </a:t>
            </a:r>
            <a:r>
              <a:rPr lang="ko-KR" altLang="en-US" sz="3600" dirty="0" err="1"/>
              <a:t>메인페이지</a:t>
            </a:r>
            <a:endParaRPr lang="ko-KR" altLang="en-US" sz="3600" dirty="0"/>
          </a:p>
        </p:txBody>
      </p:sp>
      <p:pic>
        <p:nvPicPr>
          <p:cNvPr id="2" name="Picture 6">
            <a:hlinkClick r:id="" action="ppaction://media"/>
            <a:extLst>
              <a:ext uri="{FF2B5EF4-FFF2-40B4-BE49-F238E27FC236}">
                <a16:creationId xmlns:a16="http://schemas.microsoft.com/office/drawing/2014/main" id="{D448806F-8AB2-D6E3-E6AC-360FE457F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386650" y="1303344"/>
            <a:ext cx="10385139" cy="51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1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47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기부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5" name="녹음 2023-05-01 091809">
            <a:hlinkClick r:id="" action="ppaction://media"/>
            <a:extLst>
              <a:ext uri="{FF2B5EF4-FFF2-40B4-BE49-F238E27FC236}">
                <a16:creationId xmlns:a16="http://schemas.microsoft.com/office/drawing/2014/main" id="{44BC8865-8D52-1843-9D94-4FBADE6488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062" y="1450745"/>
            <a:ext cx="10439091" cy="47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3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47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기부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035D3-F710-9EE9-90CA-CDF430BA0E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16" y="1303344"/>
            <a:ext cx="7030461" cy="51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7047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프로젝트상세</a:t>
            </a:r>
            <a:r>
              <a:rPr kumimoji="0" lang="en-US" altLang="ko-KR" sz="44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- </a:t>
            </a:r>
            <a:r>
              <a:rPr kumimoji="0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/>
                <a:cs typeface="+mn-cs"/>
              </a:rPr>
              <a:t> </a:t>
            </a:r>
            <a:r>
              <a:rPr lang="ko-KR" altLang="en-US" sz="3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메인페이지</a:t>
            </a:r>
            <a:r>
              <a:rPr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/>
              </a:rPr>
              <a:t> 기부 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/>
              <a:cs typeface="+mn-cs"/>
            </a:endParaRPr>
          </a:p>
        </p:txBody>
      </p:sp>
      <p:pic>
        <p:nvPicPr>
          <p:cNvPr id="5" name="녹음 2023-05-01 100243">
            <a:hlinkClick r:id="" action="ppaction://media"/>
            <a:extLst>
              <a:ext uri="{FF2B5EF4-FFF2-40B4-BE49-F238E27FC236}">
                <a16:creationId xmlns:a16="http://schemas.microsoft.com/office/drawing/2014/main" id="{1A2EF2FA-2306-F934-2093-1313F1470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681" y="1303344"/>
            <a:ext cx="9803885" cy="50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264</Words>
  <Application>Microsoft Office PowerPoint</Application>
  <PresentationFormat>와이드스크린</PresentationFormat>
  <Paragraphs>81</Paragraphs>
  <Slides>27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inherit</vt:lpstr>
      <vt:lpstr>se-nanumgothic</vt:lpstr>
      <vt:lpstr>나눔고딕 ExtraBold</vt:lpstr>
      <vt:lpstr>나눔스퀘어 Bold</vt:lpstr>
      <vt:lpstr>맑은 고딕</vt:lpstr>
      <vt:lpstr>Amasis MT Pro Black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지혜 김</cp:lastModifiedBy>
  <cp:revision>48</cp:revision>
  <dcterms:created xsi:type="dcterms:W3CDTF">2020-04-13T00:08:17Z</dcterms:created>
  <dcterms:modified xsi:type="dcterms:W3CDTF">2023-05-01T02:05:30Z</dcterms:modified>
</cp:coreProperties>
</file>